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832D52-B767-4133-8A6E-93A0EC394643}">
  <a:tblStyle styleId="{02832D52-B767-4133-8A6E-93A0EC39464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3d6fc9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33d6fc9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MLPClassifier(activation='relu', alpha=0.0001, batch_size='auto', beta_1=0.9,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beta_2=0.999, early_stopping=False, epsilon=1e-08,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hidden_layer_sizes=(100, 100), learning_rate='constant',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learning_rate_init=0.001, max_fun=15000, max_iter=500,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momentum=0.9, n_iter_no_change=10, nesterovs_momentum=True,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power_t=0.5, random_state=1, shuffle=True, solver='adam',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 tol=0.0001, validation_fraction=0.1, verbose=False,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</a:rPr>
              <a:t>              warm_start=False)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220ef5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220ef5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a9ecc31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a9ecc3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mlp = neural_network.MLPRegressor(hidden_layer_sizes=(100,100), activation="relu",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solver='lbfgs', alpha=0.01,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max_fun=1000,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early_stopping=True, validation_fraction=0.1,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         max_iter=1000,tol=1e-4,random_state=0)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220ef5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220ef5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000">
                <a:highlight>
                  <a:srgbClr val="FFFFFF"/>
                </a:highlight>
              </a:rPr>
              <a:t>neg_mean_squared_error 是 (y-y')平方和的平均, 误差函数越大，模型越不好，所以Python自动在前面加 - 号， 越大表示误差越小，模型越好</a:t>
            </a:r>
            <a:endParaRPr i="1" sz="1000">
              <a:highlight>
                <a:srgbClr val="FFFFFF"/>
              </a:highlight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c4e28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c4e28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MLPRegressor(activation='relu', alpha=0.01, batch_size='auto', beta_1=0.9,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beta_2=0.999, early_stopping=True, epsilon=1e-08,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hidden_layer_sizes=(100, 100, 100), learning_rate='constant',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learning_rate_init=0.001, max_fun=15000, max_iter=1000,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momentum=0.9, n_iter_no_change=10, nesterovs_momentum=True,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power_t=0.5, random_state=1, shuffle=True, solver='adam',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             tol=0.0001, validation_fraction=0.1, verbose=False,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</a:rPr>
              <a:t>             warm_start=False)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9c4e280c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9c4e280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512b7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512b7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fa874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fa874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512b7c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512b7c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kfold=5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ff7b66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ff7b66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kfold=5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0f2fb8d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0f2fb8d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c4e280c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c4e280c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4512b7c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4512b7c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Lasso: </a:t>
            </a:r>
            <a:r>
              <a:rPr lang="zh-TW"/>
              <a:t>x=ocr_tm_annox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512b7c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512b7c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Lasso: </a:t>
            </a:r>
            <a:r>
              <a:rPr lang="zh-TW"/>
              <a:t>x=ocr_tm_annox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d57019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d57019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07369c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707369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4a9ecc3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4a9ecc3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4a9ecc3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4a9ecc3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4a9ecc31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4a9ecc31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4568eca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4568eca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9f3db5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39f3db5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0ffb548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0ffb548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圖文之間的落差，incongruity 幽默理論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有時候在看一個meme的時候，如果只單看文字或是圖片，可能無法讓你想要笑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568eca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568eca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568eca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568eca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4a9ecc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4a9ecc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319ecee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319ecee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</a:rPr>
              <a:t>Train on 701 samples, validate on 63 samples(右圖)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chemeClr val="dk1"/>
                </a:solidFill>
              </a:rPr>
              <a:t>one epoch = numbers of iterations = N = 訓練樣本的數量/batch_size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19ecee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19ecee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25be6ed6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25be6ed6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25be6e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25be6e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8d65c1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18d65c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0ffb548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0ffb548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所以我們在研究梗圖的圖文關係的時候，如果單純只是研究圖文之間”literal”的關係，會無法掌握梗圖笑點在哪，必須更深入的去看文字和圖片背後“所指”代表的意義。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0ffb548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0ffb548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Divergent: </a:t>
            </a:r>
            <a:r>
              <a:rPr lang="zh-TW"/>
              <a:t>圖文之間呈現antonym 關係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Complementary:有傳達相同意義的部分，也有各自沒有傳達的部分(笑點所在)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Uncorrelated: unrelated: focus is on the image, the caption is unlrelated to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透過標記梗圖圖文semiotics 之間的關係，希望能分類出safe humor 跟 dark humor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ffb548b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ffb548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講目的：電腦理解圖文關係、預測梗圖裡的幽默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0ffb548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0ffb548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計算梗圖的黑色幽默分數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Semiotics+Embeddings--&gt;</a:t>
            </a:r>
            <a:r>
              <a:rPr lang="zh-TW"/>
              <a:t>預測梗圖的dark humor (political incorrect) 分數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ffb548b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ffb548b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e5be9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e5be9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scikit-learn Training score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tatisticshowto.com/multicollinearity/" TargetMode="External"/><Relationship Id="rId4" Type="http://schemas.openxmlformats.org/officeDocument/2006/relationships/hyperlink" Target="https://reurl.cc/exL18m" TargetMode="External"/><Relationship Id="rId5" Type="http://schemas.openxmlformats.org/officeDocument/2006/relationships/hyperlink" Target="https://datasciencebeginners.com/2018/11/26/using-scikit-learn-in-python-for-feature-selection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3.jp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UKPLab/sentence-transformers/blob/master/docs/pretrained-models/multilingual-models.md" TargetMode="External"/><Relationship Id="rId4" Type="http://schemas.openxmlformats.org/officeDocument/2006/relationships/hyperlink" Target="https://github.com/UKPLab/sentence-transformers/blob/master/docs/pretrained-models/multilingual-models.md" TargetMode="External"/><Relationship Id="rId5" Type="http://schemas.openxmlformats.org/officeDocument/2006/relationships/hyperlink" Target="https://pypi.org/project/sentence-transformers/#pretrained-models" TargetMode="External"/><Relationship Id="rId6" Type="http://schemas.openxmlformats.org/officeDocument/2006/relationships/hyperlink" Target="https://github.com/datarobot/pic2vec" TargetMode="External"/><Relationship Id="rId7" Type="http://schemas.openxmlformats.org/officeDocument/2006/relationships/hyperlink" Target="https://github.com/datarobot/pic2vec/blob/master/tests/test_image_featurizer.py" TargetMode="External"/><Relationship Id="rId8" Type="http://schemas.openxmlformats.org/officeDocument/2006/relationships/hyperlink" Target="https://competitions.codalab.org/competitions/2062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When memes are mean: </a:t>
            </a:r>
            <a:endParaRPr b="1"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/>
              <a:t>Predicting dark humor in internet memes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Jessica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2020/3/5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22"/>
          <p:cNvGraphicFramePr/>
          <p:nvPr/>
        </p:nvGraphicFramePr>
        <p:xfrm>
          <a:off x="867550" y="7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2674175"/>
                <a:gridCol w="1515800"/>
                <a:gridCol w="1437775"/>
                <a:gridCol w="1441800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0.7205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0.6756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0.6448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0.6607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0.6547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0.6886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0.6926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0.6996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0.7604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0.7314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0.7555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0.7335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0.7544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0.7604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0.7484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25" name="Google Shape;125;p22"/>
          <p:cNvSpPr txBox="1"/>
          <p:nvPr/>
        </p:nvSpPr>
        <p:spPr>
          <a:xfrm>
            <a:off x="348925" y="123800"/>
            <a:ext cx="3691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OCR,TM, P2V in MLPclassifier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Annotation Results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708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Fleiss Kappa: 0.6696225078045701(Substantial agreement)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11388"/>
            <a:ext cx="37338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675" y="1911400"/>
            <a:ext cx="3864299" cy="235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24"/>
          <p:cNvGraphicFramePr/>
          <p:nvPr/>
        </p:nvGraphicFramePr>
        <p:xfrm>
          <a:off x="842975" y="5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548075"/>
                <a:gridCol w="1096400"/>
                <a:gridCol w="1012675"/>
                <a:gridCol w="1072600"/>
                <a:gridCol w="1009575"/>
                <a:gridCol w="1074700"/>
                <a:gridCol w="968725"/>
              </a:tblGrid>
              <a:tr h="5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2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-0.05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0.07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-3.95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-1.14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-4.3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-0.21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-0.67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-3.84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-0.12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-0.17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-1.81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-0.13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39" name="Google Shape;139;p24"/>
          <p:cNvSpPr txBox="1"/>
          <p:nvPr/>
        </p:nvSpPr>
        <p:spPr>
          <a:xfrm>
            <a:off x="225125" y="78775"/>
            <a:ext cx="5965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OCR,TM, P2V in MLPregressor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135075" y="78775"/>
            <a:ext cx="7315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OCR,TM, P2V,Annox in MLPregressor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713850" y="5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981925"/>
                <a:gridCol w="1045825"/>
                <a:gridCol w="920225"/>
                <a:gridCol w="1113700"/>
                <a:gridCol w="918050"/>
                <a:gridCol w="1082975"/>
                <a:gridCol w="1023300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-0.26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-2.92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-0.37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-0.48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TM+P2V+Annox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-4.05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-0.35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-3.93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-0.14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-4.35, -1.14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0.4, 0.15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-0.02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6"/>
          <p:cNvGraphicFramePr/>
          <p:nvPr/>
        </p:nvGraphicFramePr>
        <p:xfrm>
          <a:off x="158125" y="18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729175"/>
                <a:gridCol w="1224675"/>
                <a:gridCol w="1131125"/>
                <a:gridCol w="1198075"/>
                <a:gridCol w="1127675"/>
                <a:gridCol w="1200425"/>
                <a:gridCol w="1082075"/>
              </a:tblGrid>
              <a:tr h="3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1 (using SqueezeNet)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2 (using Xception)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3 (using resnet50)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-0.05 (+/- 0.06)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0.091695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Template_name(TM)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-0.05 (+/- 0.06)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0.09144548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Pic2vec(p2v)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-2.47 (+/- 2.01)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0.29431671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-0.12 (+/- 0.14)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0.098201598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-0.03 (+/- 0.06)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0.090347553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TM+P2V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-1.24 (+/- 1.14)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0.192785391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-0.08 (+/- 0.07)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0.094156843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-0.08 (+/- 0.13)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0.094283427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-0.04 (+/- 0.08)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0.091548441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OCR+p2v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-1.34 (+/- 0.95)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0.2006552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-0.10 (+/- 0.10)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0.096135763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-0.06 (+/- 0.09)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0.093088024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OCR+TM+p2v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-0.70 (+/- 0.55)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0.14824456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-0.08 (+/- 0.08)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0.09496993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-0.05 (+/- 0.10)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0.091656777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27"/>
          <p:cNvGraphicFramePr/>
          <p:nvPr/>
        </p:nvGraphicFramePr>
        <p:xfrm>
          <a:off x="397325" y="43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878375"/>
                <a:gridCol w="1247975"/>
                <a:gridCol w="950200"/>
                <a:gridCol w="1149975"/>
                <a:gridCol w="947950"/>
                <a:gridCol w="1118250"/>
                <a:gridCol w="1056625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1 (using SqueezeNet)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2 (using Xception)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3 (using resnet50)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-0.04 (+/- 0.07)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0.09076144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Template_name(TM)+Annox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-0.03 (+/- 0.06)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0.08980231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Pic2vec(p2v)+Annox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-2.33 (+/- 1.49)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0.28639217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-0.10 (+/- 0.11)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0.09592243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-0.05 (+/- 0.08)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0.09205188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TM+P2V+Annox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-1.38 (+/- 2.89)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0.20212338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-0.11 (+/- 0.12)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0.09660670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-0.02 (+/- 0.07)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0.08948317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-0.07 (+/- 0.18)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0.09346735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-1.22 (+/- 2.89)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0.18807489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-0.15 (+/- 0.13)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0.10020844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-0.03 (+/- 0.09)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0.09026898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-0.89 (+/- 0.77)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0.16256248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-0.12 (+/- 0.12)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0.09763582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-0.04 (+/- 0.07)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0.090781506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27"/>
          <p:cNvSpPr txBox="1"/>
          <p:nvPr/>
        </p:nvSpPr>
        <p:spPr>
          <a:xfrm>
            <a:off x="0" y="0"/>
            <a:ext cx="506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OCR,TM, P2V,Annox in MLPregressor 1002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Possible Reasons why R2 score is negative</a:t>
            </a:r>
            <a:endParaRPr sz="24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050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Scaling of data: embedding 資料不用scale, Annox 0 or 1 也不用scale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Hyperparameter tuning: activation function, hidden layer, solver(adam, lbfgs)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Overfitting: Plot learning curve? lasso, ridge regularization regression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Lasso 和 Ridge 正規化回歸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zh-TW" sz="1400">
                <a:solidFill>
                  <a:srgbClr val="000000"/>
                </a:solidFill>
                <a:highlight>
                  <a:srgbClr val="FFFFFF"/>
                </a:highlight>
              </a:rPr>
              <a:t>為何使用: 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用Regularization避免模型變得過於複雜，造成 Overfitting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 well-suited for models showing high levels of 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muticollinearity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 (correlated predictor variables)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</a:rPr>
              <a:t>Regularization: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L1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可以懲罰模型的複雜度，當模型愈複雜，其值就愈大, 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α 可以調整正則化的強度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zh-TW" sz="1400">
                <a:solidFill>
                  <a:srgbClr val="000000"/>
                </a:solidFill>
                <a:highlight>
                  <a:srgbClr val="FFFFFF"/>
                </a:highlight>
              </a:rPr>
              <a:t>Feature Selection: 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遇到資料變數非常多時，Lasso模型是可以幫你識別並挑選出有最強（也最一致）訊號的變數, 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Ridge不行(可以看</a:t>
            </a: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這裡</a:t>
            </a: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Lasso: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the coeﬃcients of less important features are reduced to zero.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https://datasciencebeginners.com/2018/11/26/using-scikit-learn-in-python-for-feature-selection/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025" y="241724"/>
            <a:ext cx="3503876" cy="10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7">
            <a:alphaModFix/>
          </a:blip>
          <a:srcRect b="0" l="1740" r="45666" t="76926"/>
          <a:stretch/>
        </p:blipFill>
        <p:spPr>
          <a:xfrm>
            <a:off x="1266275" y="2285400"/>
            <a:ext cx="306612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3436475" y="2037600"/>
            <a:ext cx="606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L1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30"/>
          <p:cNvGraphicFramePr/>
          <p:nvPr/>
        </p:nvGraphicFramePr>
        <p:xfrm>
          <a:off x="713850" y="5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981925"/>
                <a:gridCol w="1045825"/>
                <a:gridCol w="920225"/>
                <a:gridCol w="1113700"/>
                <a:gridCol w="918050"/>
                <a:gridCol w="1082975"/>
                <a:gridCol w="1023300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0.47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30"/>
          <p:cNvSpPr txBox="1"/>
          <p:nvPr/>
        </p:nvSpPr>
        <p:spPr>
          <a:xfrm>
            <a:off x="193125" y="67375"/>
            <a:ext cx="5582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OCR,TM, P2V in Lasso Regression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31"/>
          <p:cNvGraphicFramePr/>
          <p:nvPr/>
        </p:nvGraphicFramePr>
        <p:xfrm>
          <a:off x="713850" y="5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981925"/>
                <a:gridCol w="1045825"/>
                <a:gridCol w="920225"/>
                <a:gridCol w="1113700"/>
                <a:gridCol w="918050"/>
                <a:gridCol w="1082975"/>
                <a:gridCol w="1023300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0.094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TM+P2V+Annox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0.64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0.07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OCR+TM+p2v+Annox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0.20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0.10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0.57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0.06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83" name="Google Shape;183;p31"/>
          <p:cNvSpPr txBox="1"/>
          <p:nvPr/>
        </p:nvSpPr>
        <p:spPr>
          <a:xfrm>
            <a:off x="91125" y="56275"/>
            <a:ext cx="480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OCR,TM, P2V,Annox in Lasso Regression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 humor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221925" y="1609350"/>
            <a:ext cx="4274100" cy="27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Also known as </a:t>
            </a:r>
            <a:r>
              <a:rPr lang="zh-TW" sz="1800">
                <a:solidFill>
                  <a:srgbClr val="222222"/>
                </a:solidFill>
                <a:highlight>
                  <a:srgbClr val="FFFFFF"/>
                </a:highlight>
              </a:rPr>
              <a:t>gallows humor, is a comic style that makes light of subject matter that is generally considered taboo, particularly subjects that are normally considered serious or painful to discuss. (Wikipedia)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5763"/>
            <a:ext cx="3517476" cy="35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32"/>
          <p:cNvGraphicFramePr/>
          <p:nvPr/>
        </p:nvGraphicFramePr>
        <p:xfrm>
          <a:off x="433700" y="3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2062950"/>
                <a:gridCol w="1088575"/>
                <a:gridCol w="957850"/>
                <a:gridCol w="979925"/>
                <a:gridCol w="1134875"/>
                <a:gridCol w="1127250"/>
                <a:gridCol w="1065125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1 (using SqueezeNet)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2 (using Xception)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Model 3 (using resnet50)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R-squared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MSE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0.00840907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0.11653279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Template_name(TM)+Annox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0.005674709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0.10636153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Pic2vec(p2v)+Annox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1.1102230246251565e-16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0.13524054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0.24754701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0.0030687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0.1277756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TM+P2V+Annox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0.13525871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0.22184528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0.00306874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0.151415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0.00787647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0.1416664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0.1353489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0.20649109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0.0030687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0.1662303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OCR+TM+p2v+Annox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0.13538782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0.19388397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0.00306874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0.15547902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32"/>
          <p:cNvSpPr txBox="1"/>
          <p:nvPr/>
        </p:nvSpPr>
        <p:spPr>
          <a:xfrm>
            <a:off x="0" y="0"/>
            <a:ext cx="61296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OCR,TM, P2V,Annox in Lasso Regression 1002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3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Outputs: human ratings max &amp; min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5" y="1194538"/>
            <a:ext cx="2840025" cy="28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769888" y="4211375"/>
            <a:ext cx="2942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 humor prob: 0</a:t>
            </a:r>
            <a:r>
              <a:rPr lang="zh-TW"/>
              <a:t>.63278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Human annotators ratings: 2,3,3(1)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25" y="1322225"/>
            <a:ext cx="3118125" cy="25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4901751" y="4211375"/>
            <a:ext cx="3118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</a:t>
            </a:r>
            <a:r>
              <a:rPr lang="zh-TW"/>
              <a:t>ark humor prob: </a:t>
            </a:r>
            <a:r>
              <a:rPr lang="zh-TW">
                <a:solidFill>
                  <a:schemeClr val="dk1"/>
                </a:solidFill>
              </a:rPr>
              <a:t>0.02419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Human annotators ratings: 0,0,0 (0)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236350" y="213850"/>
            <a:ext cx="82836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Sample Outputs</a:t>
            </a:r>
            <a:r>
              <a:rPr lang="zh-TW" sz="2800">
                <a:solidFill>
                  <a:schemeClr val="dk1"/>
                </a:solidFill>
              </a:rPr>
              <a:t>: model prediction max &amp; min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50" y="1011850"/>
            <a:ext cx="2076075" cy="31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889150" y="4326825"/>
            <a:ext cx="32751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Dark humor prob: 0.84948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Human annotators ratings: 1,3,2 (0.66)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449" y="1011875"/>
            <a:ext cx="2775851" cy="302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5008450" y="4270525"/>
            <a:ext cx="31965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Dark humor prob: 0.00199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Human annotators ratings: 0,0,0(0)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90300" y="16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/>
              <a:t>A Cognitive Linguistics Approach: Multimodality, Language, Intertextuality, External Referencing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22925" y="736975"/>
            <a:ext cx="477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b="1" lang="zh-TW" sz="1250">
                <a:solidFill>
                  <a:schemeClr val="dk1"/>
                </a:solidFill>
              </a:rPr>
              <a:t>Memes Literacy: </a:t>
            </a:r>
            <a:endParaRPr b="1" sz="1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(Zenner &amp; Geeraerts 2018)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4 dimensions: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multimodality : image importance varies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multilingual: multilingual puns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intra-genre intertextuality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external referencing: allusions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(Procházka 2015)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Intertextuality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Anomalous juxtapositions: incongruity 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EX:妹妹與火燒厝（Disaster Girl meme): juxtaposing a smiling girl with a burning house in the background, which intensifies the incongruity.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Creativity: global collaboration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Language: Net language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idx="2" type="body"/>
          </p:nvPr>
        </p:nvSpPr>
        <p:spPr>
          <a:xfrm>
            <a:off x="4955950" y="8043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b="1" lang="zh-TW" sz="1250">
                <a:solidFill>
                  <a:schemeClr val="dk1"/>
                </a:solidFill>
              </a:rPr>
              <a:t>Conceptual Blending:</a:t>
            </a:r>
            <a:endParaRPr b="1" sz="125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Integration of two visual/verbal inputs, then blend into one, providing new meaning (emergent space)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Construction: receive as whole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Creativity: participate in meaning construction</a:t>
            </a:r>
            <a:endParaRPr sz="140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❖"/>
            </a:pPr>
            <a:r>
              <a:rPr b="1" lang="zh-TW" sz="1250">
                <a:solidFill>
                  <a:schemeClr val="dk1"/>
                </a:solidFill>
              </a:rPr>
              <a:t>Construction Grammar: </a:t>
            </a:r>
            <a:endParaRPr b="1" sz="1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(Dancygier &amp; Vandelanotte 2017)</a:t>
            </a:r>
            <a:endParaRPr sz="145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constructional compositionality: the possibility for salient parts of constructions to be sufficient to call up the full constructional meaning.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zh-TW" sz="1400">
                <a:solidFill>
                  <a:schemeClr val="dk1"/>
                </a:solidFill>
              </a:rPr>
              <a:t>non-compositionality: 要全部一起看才了解意思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700"/>
              <a:t>5/21進度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68900" y="1073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完成2~6章初稿，剩下第1章Introduction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中英文題目選定：</a:t>
            </a:r>
            <a:endParaRPr sz="2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zh-TW" sz="1900">
                <a:solidFill>
                  <a:schemeClr val="dk1"/>
                </a:solidFill>
              </a:rPr>
              <a:t>Predicting Dark Humor in Internet Memes: A Computational and Cognitive Approach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zh-TW" sz="1900">
                <a:solidFill>
                  <a:schemeClr val="dk1"/>
                </a:solidFill>
              </a:rPr>
              <a:t>Multimodal Dark Humor Prediction: A Computational and Cognitive Approach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zh-TW" sz="1900">
                <a:solidFill>
                  <a:schemeClr val="dk1"/>
                </a:solidFill>
              </a:rPr>
              <a:t>多模態黑色幽默預測分析：計算與認知觀點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zh-TW" sz="1900">
                <a:solidFill>
                  <a:schemeClr val="dk1"/>
                </a:solidFill>
              </a:rPr>
              <a:t>以計算與認知觀點預測分析梗圖裡的黑色幽默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359375" y="3436475"/>
            <a:ext cx="52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303225" y="157225"/>
            <a:ext cx="5133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OCR, TM, P2V in MLPregressor1</a:t>
            </a:r>
            <a:endParaRPr sz="1800"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50" y="2838350"/>
            <a:ext cx="3074625" cy="218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740" y="721850"/>
            <a:ext cx="2824835" cy="20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550" y="803760"/>
            <a:ext cx="2824825" cy="197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5" y="366150"/>
            <a:ext cx="3100275" cy="2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300" y="366150"/>
            <a:ext cx="32691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189" y="2803825"/>
            <a:ext cx="3100286" cy="2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575" y="2571750"/>
            <a:ext cx="3261334" cy="23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78625" y="123550"/>
            <a:ext cx="707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P2V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50" y="366600"/>
            <a:ext cx="3172875" cy="22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800" y="344099"/>
            <a:ext cx="3172875" cy="22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300" y="1261050"/>
            <a:ext cx="2869550" cy="200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425" y="1206224"/>
            <a:ext cx="2980875" cy="21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22025"/>
            <a:ext cx="2980875" cy="2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449225" y="269500"/>
            <a:ext cx="4266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OCR,TM, P2V in MLPclassifier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475" y="2885000"/>
            <a:ext cx="3233409" cy="2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01" y="2885000"/>
            <a:ext cx="3184625" cy="2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450" y="152400"/>
            <a:ext cx="3514100" cy="2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50" y="246500"/>
            <a:ext cx="3278775" cy="2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Dark</a:t>
            </a:r>
            <a:r>
              <a:rPr lang="zh-TW"/>
              <a:t> humor memes: text-image relationship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75" y="1260800"/>
            <a:ext cx="3199751" cy="31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856150" y="1260800"/>
            <a:ext cx="1902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Incongruity: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neutral image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+negative text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negative image +neutral text </a:t>
            </a:r>
            <a:endParaRPr sz="18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00" y="1222425"/>
            <a:ext cx="3199751" cy="31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25"/>
            <a:ext cx="3407625" cy="2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775" y="383718"/>
            <a:ext cx="3407625" cy="241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" y="2800350"/>
            <a:ext cx="3089121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375" y="2952750"/>
            <a:ext cx="28742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00" y="152400"/>
            <a:ext cx="3474800" cy="24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942" y="152400"/>
            <a:ext cx="3411457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00" y="2800350"/>
            <a:ext cx="3238600" cy="229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684" y="2718950"/>
            <a:ext cx="3147491" cy="2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/>
        </p:nvSpPr>
        <p:spPr>
          <a:xfrm>
            <a:off x="112300" y="0"/>
            <a:ext cx="4110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Verbal dh features</a:t>
            </a:r>
            <a:r>
              <a:rPr lang="zh-TW" sz="1800"/>
              <a:t> in MLPregressor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75" y="927300"/>
            <a:ext cx="38576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4683050" y="1588725"/>
            <a:ext cx="39417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scores cross val [-0.05204872 -0.03876177  0.04707275  0.06395023  0.01685573  0.04021454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 0.16048873  0.04972114  0.08804761  0.03626943]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accuracy: 0.04 (+/- 0.11)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287800"/>
            <a:ext cx="3405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Plotting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25" y="99800"/>
            <a:ext cx="3564850" cy="25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00" y="2571750"/>
            <a:ext cx="3564850" cy="252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57" y="919050"/>
            <a:ext cx="3953892" cy="25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275" y="3330599"/>
            <a:ext cx="2477078" cy="16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 b="7210" l="0" r="0" t="-7210"/>
          <a:stretch/>
        </p:blipFill>
        <p:spPr>
          <a:xfrm>
            <a:off x="5880596" y="316375"/>
            <a:ext cx="2855904" cy="19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750" y="2633625"/>
            <a:ext cx="2631452" cy="18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75" y="450530"/>
            <a:ext cx="2718700" cy="192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500" y="2626065"/>
            <a:ext cx="2551375" cy="180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875" y="445025"/>
            <a:ext cx="2718700" cy="186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9794" y="2651138"/>
            <a:ext cx="2718706" cy="18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24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Concatenating vectors</a:t>
            </a:r>
            <a:r>
              <a:rPr b="1" lang="zh-TW"/>
              <a:t> </a:t>
            </a:r>
            <a:r>
              <a:rPr lang="zh-TW"/>
              <a:t>(Fusion Approaches):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3">
            <a:alphaModFix/>
          </a:blip>
          <a:srcRect b="0" l="0" r="1468" t="2950"/>
          <a:stretch/>
        </p:blipFill>
        <p:spPr>
          <a:xfrm>
            <a:off x="749675" y="815575"/>
            <a:ext cx="7998773" cy="24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/>
        </p:nvSpPr>
        <p:spPr>
          <a:xfrm>
            <a:off x="311700" y="3053825"/>
            <a:ext cx="87867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Joint Fusion: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Mapping: to map the original image vector to a vector of the same dimension as the text vector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Pooling operation: the text and image vector obtain a combined feature vector (require both vectors to be of the same size)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Considers visual and textual representations as different, i.e., no relationship between them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Prediction Model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哪些features加入baseline?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rgbClr val="999999"/>
                </a:solidFill>
              </a:rPr>
              <a:t>Multiple Linear Regression </a:t>
            </a:r>
            <a:r>
              <a:rPr lang="zh-TW">
                <a:solidFill>
                  <a:schemeClr val="dk1"/>
                </a:solidFill>
              </a:rPr>
              <a:t>(target variable?)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Deep Learning model/ MLP? (Multimodal hate speech detection 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MLP多層感知器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 Multi-Layer Perceptron (MLP) with two Hidden Layers, Hidden size = 100. As we mentioned, hidden layers are the layers in a network that aren’t input or output. In other words, our classifier will have four layers. Input (size 4864), 2 hidden (size 100) and an output layer(size 1)                                    (Multimodal hate speech detection 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2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Literature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939100"/>
            <a:ext cx="85206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</a:t>
            </a:r>
            <a:r>
              <a:rPr lang="zh-TW">
                <a:solidFill>
                  <a:schemeClr val="dk1"/>
                </a:solidFill>
              </a:rPr>
              <a:t>oor indicator?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Fersini et al.2019: detecting sexist in memes (low level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Kolawole 2015: identifying memes &amp; non-memes (lines, edges, and contrast or interest points such as blobs or corners)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Baseline study: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S`abat 2019: hate speech detection in memes (image embedding VGG16+BERT embedding)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Text only 66.0%, Image only 82.0%, Multimodal 82.0%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Framework: semiotics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063750"/>
            <a:ext cx="85206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What is being </a:t>
            </a:r>
            <a:r>
              <a:rPr b="1" lang="zh-TW">
                <a:solidFill>
                  <a:schemeClr val="dk1"/>
                </a:solidFill>
              </a:rPr>
              <a:t>signified</a:t>
            </a:r>
            <a:r>
              <a:rPr lang="zh-TW">
                <a:solidFill>
                  <a:schemeClr val="dk1"/>
                </a:solidFill>
              </a:rPr>
              <a:t> (所指) by the image and the caption                          → idiomatic meaning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The Semiotic Taxonomy: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The relationship between what is signified by the respective modalities, their semiotics.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62306" l="0" r="-928" t="0"/>
          <a:stretch/>
        </p:blipFill>
        <p:spPr>
          <a:xfrm>
            <a:off x="478825" y="1844225"/>
            <a:ext cx="8353476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48975" y="15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Framework: semiotics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3" y="1320100"/>
            <a:ext cx="2784324" cy="193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59075" y="914325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Divergent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6212675" y="948275"/>
            <a:ext cx="14577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Uncorrelated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264250" y="914325"/>
            <a:ext cx="1622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Complementary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74" y="1408538"/>
            <a:ext cx="26003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86" y="1320100"/>
            <a:ext cx="1875212" cy="222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Framework: computational model 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Computational approaches to multi-modal document understanding: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A computational model that detect complex relationships between text and image and how they cue humor and offensive content in memes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Multimodal embeddings: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(a)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zh-TW">
                <a:solidFill>
                  <a:schemeClr val="dk1"/>
                </a:solidFill>
              </a:rPr>
              <a:t>Image embeddings: ResNet-18 network pre-trained on ImageNet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(b)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zh-TW">
                <a:solidFill>
                  <a:schemeClr val="dk1"/>
                </a:solidFill>
              </a:rPr>
              <a:t>Text embeddings: word2vec and pre-trained character-based contextual embeddings (ELMo)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(c)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zh-TW">
                <a:solidFill>
                  <a:schemeClr val="dk1"/>
                </a:solidFill>
              </a:rPr>
              <a:t>Image+ Text: simple fusion strategy that first linearly projects encoded vectors from both the modalities in the same embedding space and then adds the two vectors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Framework: computational model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Computational approaches to multi-modal document understanding: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Output predicted probabilities for the type of humor (dark humor &amp; “safe” humor)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00" y="2664800"/>
            <a:ext cx="2246824" cy="22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50" y="2942926"/>
            <a:ext cx="1885376" cy="16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800675" y="3221050"/>
            <a:ext cx="17139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Humor: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Safe humor: 0.75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 humor: 0.25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965300" y="3172638"/>
            <a:ext cx="17139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Humor: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Safe humor: 0.35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 humor: 0.65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2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4/30 </a:t>
            </a:r>
            <a:r>
              <a:rPr lang="zh-TW"/>
              <a:t>目前進度與規劃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81325" y="943750"/>
            <a:ext cx="85206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zh-TW">
                <a:solidFill>
                  <a:srgbClr val="000000"/>
                </a:solidFill>
              </a:rPr>
              <a:t>Memes Text+Image Embeddings (1000)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Safe humor memes (500) &amp; Dark humor memes (500)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OCR+template_name → sentence embedding 512d (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Sentence Transformers: Sentence Embeddings using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multilingual BERT</a:t>
            </a:r>
            <a:r>
              <a:rPr lang="zh-TW">
                <a:solidFill>
                  <a:srgbClr val="000000"/>
                </a:solidFill>
              </a:rPr>
              <a:t>)(</a:t>
            </a:r>
            <a:r>
              <a:rPr lang="zh-TW" u="sng">
                <a:solidFill>
                  <a:schemeClr val="hlink"/>
                </a:solidFill>
                <a:hlinkClick r:id="rId5"/>
              </a:rPr>
              <a:t>Pypi</a:t>
            </a:r>
            <a:r>
              <a:rPr lang="zh-TW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</a:t>
            </a:r>
            <a:r>
              <a:rPr lang="zh-TW">
                <a:solidFill>
                  <a:srgbClr val="000000"/>
                </a:solidFill>
              </a:rPr>
              <a:t>mage data →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pic2vec</a:t>
            </a:r>
            <a:r>
              <a:rPr lang="zh-TW">
                <a:solidFill>
                  <a:srgbClr val="000000"/>
                </a:solidFill>
              </a:rPr>
              <a:t> (</a:t>
            </a:r>
            <a:r>
              <a:rPr lang="zh-TW" u="sng">
                <a:solidFill>
                  <a:schemeClr val="hlink"/>
                </a:solidFill>
                <a:hlinkClick r:id="rId7"/>
              </a:rPr>
              <a:t>model選擇</a:t>
            </a:r>
            <a:r>
              <a:rPr lang="zh-TW">
                <a:solidFill>
                  <a:srgbClr val="000000"/>
                </a:solidFill>
              </a:rPr>
              <a:t>:squeezenet, Resnet50, xception...)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zh-TW">
                <a:solidFill>
                  <a:srgbClr val="000000"/>
                </a:solidFill>
              </a:rPr>
              <a:t>Why R2 is negative?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Improve Model: Lasso 和 Ridge Regression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Verbal dark humor</a:t>
            </a:r>
            <a:r>
              <a:rPr lang="zh-TW">
                <a:solidFill>
                  <a:schemeClr val="dk1"/>
                </a:solidFill>
              </a:rPr>
              <a:t> features (Annox): sentiment score, list of profanity words, list of porn words, 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1st /2 nd pronouns</a:t>
            </a:r>
            <a:r>
              <a:rPr lang="zh-TW">
                <a:solidFill>
                  <a:schemeClr val="dk1"/>
                </a:solidFill>
              </a:rPr>
              <a:t> (Ahuja et al. 2018)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zh-TW">
                <a:solidFill>
                  <a:schemeClr val="dk1"/>
                </a:solidFill>
              </a:rPr>
              <a:t>Sample Outputs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</a:rPr>
              <a:t>   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DFDFD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875000" y="4750500"/>
            <a:ext cx="1269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 </a:t>
            </a:r>
            <a:r>
              <a:rPr lang="zh-TW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SemEval2020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77925" y="4298100"/>
            <a:ext cx="7908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</a:rPr>
              <a:t>mlp = neural_network.MLPRegressor(hidden_layer_sizes=(100,100), </a:t>
            </a:r>
            <a:r>
              <a:rPr lang="zh-TW" sz="1400">
                <a:solidFill>
                  <a:srgbClr val="FF0000"/>
                </a:solidFill>
              </a:rPr>
              <a:t>activation="relu"</a:t>
            </a:r>
            <a:r>
              <a:rPr lang="zh-TW" sz="1400">
                <a:solidFill>
                  <a:srgbClr val="000000"/>
                </a:solidFill>
              </a:rPr>
              <a:t>,</a:t>
            </a:r>
            <a:r>
              <a:rPr lang="zh-TW" sz="1400">
                <a:solidFill>
                  <a:srgbClr val="FF0000"/>
                </a:solidFill>
              </a:rPr>
              <a:t>solver='adam'</a:t>
            </a:r>
            <a:r>
              <a:rPr lang="zh-TW" sz="1400">
                <a:solidFill>
                  <a:srgbClr val="000000"/>
                </a:solidFill>
              </a:rPr>
              <a:t>, alpha=0.0001, batch_size='auto', learning_rate="constant", learning_rate_init=0.01, power_t=0.5, </a:t>
            </a:r>
            <a:r>
              <a:rPr lang="zh-TW" sz="1400">
                <a:solidFill>
                  <a:srgbClr val="FF0000"/>
                </a:solidFill>
              </a:rPr>
              <a:t>max_iter=1000</a:t>
            </a:r>
            <a:r>
              <a:rPr lang="zh-TW" sz="1400">
                <a:solidFill>
                  <a:srgbClr val="000000"/>
                </a:solidFill>
              </a:rPr>
              <a:t>,tol=1e-4)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p21"/>
          <p:cNvGraphicFramePr/>
          <p:nvPr/>
        </p:nvGraphicFramePr>
        <p:xfrm>
          <a:off x="362250" y="29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{02832D52-B767-4133-8A6E-93A0EC394643}</a:tableStyleId>
              </a:tblPr>
              <a:tblGrid>
                <a:gridCol w="1903150"/>
                <a:gridCol w="1078750"/>
                <a:gridCol w="1116750"/>
                <a:gridCol w="1023225"/>
                <a:gridCol w="1122600"/>
                <a:gridCol w="1026100"/>
                <a:gridCol w="1148925"/>
              </a:tblGrid>
              <a:tr h="54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1 (using SqueezeNet)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2 (using Xception)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3 (using resnet50)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Root mean squared error [MSE]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Root mean squared error[MSE]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R-squared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Root mean squared error[MSE]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0.19[0.036]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Template_name(TM)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0.78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0.23[0.05]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Pic2vec(p2v)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0.40[0.16]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0.65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0.29[0.08]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0.69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0.28[0.07]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0.10[0.01]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0.90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0.16[0.02]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0.96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0.10[0.01]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0.14[0.01]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OCR+TM+p2v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0.93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0.13[0.01]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0.82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0.21[0.04]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0.91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0.15[0.02]</a:t>
                      </a:r>
                      <a:endParaRPr/>
                    </a:p>
                  </a:txBody>
                  <a:tcPr marT="45725" marB="45725" marR="91450" marL="9145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